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6" r:id="rId11"/>
    <p:sldId id="267" r:id="rId12"/>
    <p:sldId id="268" r:id="rId13"/>
    <p:sldId id="269" r:id="rId14"/>
    <p:sldId id="271" r:id="rId15"/>
    <p:sldId id="274" r:id="rId16"/>
    <p:sldId id="270" r:id="rId17"/>
    <p:sldId id="275" r:id="rId18"/>
    <p:sldId id="272" r:id="rId19"/>
    <p:sldId id="276" r:id="rId20"/>
    <p:sldId id="288" r:id="rId21"/>
    <p:sldId id="290" r:id="rId22"/>
    <p:sldId id="289" r:id="rId23"/>
    <p:sldId id="291" r:id="rId24"/>
    <p:sldId id="292" r:id="rId25"/>
    <p:sldId id="293" r:id="rId26"/>
    <p:sldId id="273" r:id="rId27"/>
    <p:sldId id="277" r:id="rId28"/>
    <p:sldId id="278" r:id="rId29"/>
    <p:sldId id="279" r:id="rId30"/>
    <p:sldId id="280" r:id="rId31"/>
    <p:sldId id="281" r:id="rId32"/>
    <p:sldId id="297" r:id="rId33"/>
    <p:sldId id="294" r:id="rId34"/>
    <p:sldId id="300" r:id="rId35"/>
    <p:sldId id="301" r:id="rId36"/>
    <p:sldId id="298" r:id="rId37"/>
    <p:sldId id="302" r:id="rId38"/>
    <p:sldId id="303" r:id="rId39"/>
    <p:sldId id="306" r:id="rId40"/>
    <p:sldId id="304" r:id="rId41"/>
    <p:sldId id="305" r:id="rId42"/>
    <p:sldId id="299" r:id="rId43"/>
    <p:sldId id="308" r:id="rId44"/>
    <p:sldId id="310" r:id="rId45"/>
    <p:sldId id="311" r:id="rId46"/>
    <p:sldId id="309" r:id="rId47"/>
    <p:sldId id="296" r:id="rId48"/>
    <p:sldId id="295" r:id="rId49"/>
    <p:sldId id="313" r:id="rId50"/>
    <p:sldId id="307" r:id="rId51"/>
    <p:sldId id="314" r:id="rId52"/>
    <p:sldId id="315" r:id="rId53"/>
    <p:sldId id="312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6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11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4761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059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9129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504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784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487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29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69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6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48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67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9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58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9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AD28C-BC0B-4C80-890E-7C02725B49FD}" type="datetimeFigureOut">
              <a:rPr lang="zh-TW" altLang="en-US" smtClean="0"/>
              <a:t>2021/10/24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ECFC800-E1FF-4840-9AFE-02CD21EB38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9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59.png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 fully distributed hierarchical attribute-based encryption</a:t>
            </a:r>
            <a:br>
              <a:rPr lang="en-US" altLang="zh-TW" dirty="0"/>
            </a:br>
            <a:r>
              <a:rPr lang="en-US" altLang="zh-TW" dirty="0"/>
              <a:t>scheme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98507" y="4790666"/>
            <a:ext cx="7766936" cy="1096899"/>
          </a:xfrm>
        </p:spPr>
        <p:txBody>
          <a:bodyPr/>
          <a:lstStyle/>
          <a:p>
            <a:r>
              <a:rPr lang="en-US" altLang="zh-TW" dirty="0"/>
              <a:t>Mohammad Ali , </a:t>
            </a:r>
            <a:r>
              <a:rPr lang="en-US" altLang="zh-TW" dirty="0" err="1"/>
              <a:t>Javad</a:t>
            </a:r>
            <a:r>
              <a:rPr lang="en-US" altLang="zh-TW" dirty="0"/>
              <a:t> </a:t>
            </a:r>
            <a:r>
              <a:rPr lang="en-US" altLang="zh-TW" dirty="0" err="1"/>
              <a:t>Mohajeri</a:t>
            </a:r>
            <a:r>
              <a:rPr lang="en-US" altLang="zh-TW" dirty="0"/>
              <a:t> , Mohammad-Reza </a:t>
            </a:r>
            <a:r>
              <a:rPr lang="en-US" altLang="zh-TW" dirty="0" err="1"/>
              <a:t>Sadeghi</a:t>
            </a:r>
            <a:r>
              <a:rPr lang="en-US" altLang="zh-TW" dirty="0"/>
              <a:t> , </a:t>
            </a:r>
            <a:r>
              <a:rPr lang="en-US" altLang="zh-TW" dirty="0" err="1"/>
              <a:t>Ximeng</a:t>
            </a:r>
            <a:r>
              <a:rPr lang="en-US" altLang="zh-TW" dirty="0"/>
              <a:t> Liu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8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Categorie1: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798" y="1833577"/>
            <a:ext cx="6743700" cy="33051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396538" y="5442530"/>
            <a:ext cx="7720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each attribute in the system, there is only one server to issue and revoke the secret-keys of users associated with the attribute.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15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Categorie2: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2" t="1204"/>
          <a:stretch/>
        </p:blipFill>
        <p:spPr>
          <a:xfrm>
            <a:off x="2128558" y="2078183"/>
            <a:ext cx="5932617" cy="283048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3088" y="5291051"/>
            <a:ext cx="8978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For each user in the system, there is only one server to issue the users’ secret-keys. </a:t>
            </a:r>
          </a:p>
          <a:p>
            <a:r>
              <a:rPr lang="en-US" altLang="zh-TW" dirty="0"/>
              <a:t>Indeed the secret-keys gotten from different servers cannot be used together in the</a:t>
            </a:r>
          </a:p>
          <a:p>
            <a:r>
              <a:rPr lang="en-US" altLang="zh-TW" dirty="0"/>
              <a:t>decryption phase.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316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P1: If because of some technical issues, or worse, physical catastrophes such as an earthquake or a fire, one of the serves cannot work for a temporary period of time.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C1: the key delegation and user revocation services corresponding to the attributes associated with the server will be interrupted.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C2: the users associated with the server will be deprived of the services.</a:t>
            </a:r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P2: In both of the categories, when the number of users requesting a server to generate their secret-keys is increased, because of the shortage of bandwidth and computational resources, the server may fail to provide the desired service.</a:t>
            </a:r>
          </a:p>
        </p:txBody>
      </p:sp>
    </p:spTree>
    <p:extLst>
      <p:ext uri="{BB962C8B-B14F-4D97-AF65-F5344CB8AC3E}">
        <p14:creationId xmlns:p14="http://schemas.microsoft.com/office/powerpoint/2010/main" val="23953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P3: When the physical presence of users is required for obtaining the secret-keys.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C1: a user may have to visit several servers which may be time-consuming.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C2: if a user is far from the specified server, then obtaining the secret-keys is difficult for the user. 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833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distributed key delegation and user revocation mechanisms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217" y="2160588"/>
            <a:ext cx="754160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3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distributed key delegation and user revocation mechanisms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none of the attributes is restricted to a unique server, and each user has several options for obtaining his/her secret-key associated with an attribute.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users have several options for getting their secret-keys, and secret-keys gotten from different servers can be used together in the decryption procedure.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164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distributed revocable CP-HABE (FDR-CP-HABE) system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336121"/>
            <a:ext cx="8596312" cy="35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Revocable CP-HABE systems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Five types of entities:</a:t>
            </a:r>
          </a:p>
          <a:p>
            <a:pPr lvl="1"/>
            <a:r>
              <a:rPr lang="en-US" altLang="zh-TW" b="1" dirty="0"/>
              <a:t>Central Authority(CA): </a:t>
            </a:r>
            <a:r>
              <a:rPr lang="zh-TW" altLang="en-US" dirty="0"/>
              <a:t>他負責初始化系統的</a:t>
            </a:r>
            <a:r>
              <a:rPr lang="en-US" altLang="zh-TW" dirty="0"/>
              <a:t>public parameters </a:t>
            </a:r>
            <a:r>
              <a:rPr lang="zh-TW" altLang="en-US" dirty="0"/>
              <a:t>和</a:t>
            </a:r>
            <a:r>
              <a:rPr lang="en-US" altLang="zh-TW" dirty="0"/>
              <a:t>DAs</a:t>
            </a:r>
            <a:r>
              <a:rPr lang="zh-TW" altLang="en-US" dirty="0"/>
              <a:t>的</a:t>
            </a:r>
            <a:r>
              <a:rPr lang="en-US" altLang="zh-TW" dirty="0"/>
              <a:t>master secret-keys.</a:t>
            </a:r>
          </a:p>
          <a:p>
            <a:pPr lvl="1"/>
            <a:r>
              <a:rPr lang="en-US" altLang="zh-TW" b="1" dirty="0"/>
              <a:t>Multiple Domain Authorities(DAs)</a:t>
            </a:r>
            <a:r>
              <a:rPr lang="en-US" altLang="zh-TW" dirty="0"/>
              <a:t>:</a:t>
            </a:r>
            <a:r>
              <a:rPr lang="zh-TW" altLang="en-US" dirty="0"/>
              <a:t>負責根據</a:t>
            </a:r>
            <a:r>
              <a:rPr lang="en-US" altLang="zh-TW" dirty="0"/>
              <a:t>DUs</a:t>
            </a:r>
            <a:r>
              <a:rPr lang="zh-TW" altLang="en-US" dirty="0"/>
              <a:t>的</a:t>
            </a:r>
            <a:r>
              <a:rPr lang="en-US" altLang="zh-TW" dirty="0"/>
              <a:t>attributes</a:t>
            </a:r>
            <a:r>
              <a:rPr lang="zh-TW" altLang="en-US" dirty="0"/>
              <a:t>生成</a:t>
            </a:r>
            <a:r>
              <a:rPr lang="en-US" altLang="zh-TW" dirty="0"/>
              <a:t>secret-keys</a:t>
            </a:r>
            <a:r>
              <a:rPr lang="zh-TW" altLang="en-US" dirty="0"/>
              <a:t>，並且在</a:t>
            </a:r>
            <a:r>
              <a:rPr lang="en-US" altLang="zh-TW" dirty="0"/>
              <a:t>DUs</a:t>
            </a:r>
            <a:r>
              <a:rPr lang="zh-TW" altLang="en-US" dirty="0"/>
              <a:t>失去了</a:t>
            </a:r>
            <a:r>
              <a:rPr lang="en-US" altLang="zh-TW" dirty="0"/>
              <a:t>attributes</a:t>
            </a:r>
            <a:r>
              <a:rPr lang="zh-TW" altLang="en-US" dirty="0"/>
              <a:t>時負責撤銷他們的存取權。</a:t>
            </a:r>
            <a:endParaRPr lang="en-US" altLang="zh-TW" dirty="0"/>
          </a:p>
          <a:p>
            <a:pPr lvl="1"/>
            <a:r>
              <a:rPr lang="en-US" altLang="zh-TW" b="1" dirty="0"/>
              <a:t>Cloud Service Provider(CSP)</a:t>
            </a:r>
            <a:r>
              <a:rPr lang="en-US" altLang="zh-TW" dirty="0"/>
              <a:t>: It provides storage, computation, and fine-grained access control services for DOs and DUs.</a:t>
            </a:r>
          </a:p>
          <a:p>
            <a:pPr lvl="1"/>
            <a:r>
              <a:rPr lang="en-US" altLang="zh-TW" b="1" dirty="0"/>
              <a:t>Data Owners (DOs)</a:t>
            </a:r>
            <a:r>
              <a:rPr lang="en-US" altLang="zh-TW" dirty="0"/>
              <a:t>: </a:t>
            </a:r>
            <a:r>
              <a:rPr lang="zh-TW" altLang="en-US" dirty="0"/>
              <a:t>所有的</a:t>
            </a:r>
            <a:r>
              <a:rPr lang="en-US" altLang="zh-TW" dirty="0"/>
              <a:t>DO</a:t>
            </a:r>
            <a:r>
              <a:rPr lang="zh-TW" altLang="en-US" dirty="0"/>
              <a:t>都會定義自己的</a:t>
            </a:r>
            <a:r>
              <a:rPr lang="en-US" altLang="zh-TW" dirty="0"/>
              <a:t>access control policy, </a:t>
            </a:r>
            <a:r>
              <a:rPr lang="zh-TW" altLang="en-US" dirty="0"/>
              <a:t>並且會在定義的</a:t>
            </a:r>
            <a:r>
              <a:rPr lang="en-US" altLang="zh-TW" dirty="0"/>
              <a:t>access policy</a:t>
            </a:r>
            <a:r>
              <a:rPr lang="zh-TW" altLang="en-US" dirty="0"/>
              <a:t>下加密他的</a:t>
            </a:r>
            <a:r>
              <a:rPr lang="en-US" altLang="zh-TW" dirty="0"/>
              <a:t>data</a:t>
            </a:r>
            <a:r>
              <a:rPr lang="zh-TW" altLang="en-US" dirty="0"/>
              <a:t>，並將加密過後的</a:t>
            </a:r>
            <a:r>
              <a:rPr lang="en-US" altLang="zh-TW" dirty="0"/>
              <a:t>data outsource </a:t>
            </a:r>
            <a:r>
              <a:rPr lang="zh-TW" altLang="en-US" dirty="0"/>
              <a:t>到 </a:t>
            </a:r>
            <a:r>
              <a:rPr lang="en-US" altLang="zh-TW" dirty="0"/>
              <a:t>CSP.</a:t>
            </a:r>
          </a:p>
          <a:p>
            <a:pPr lvl="1"/>
            <a:r>
              <a:rPr lang="en-US" altLang="zh-TW" b="1" dirty="0"/>
              <a:t>Data Users (DUs)</a:t>
            </a:r>
            <a:r>
              <a:rPr lang="en-US" altLang="zh-TW" dirty="0"/>
              <a:t>: </a:t>
            </a:r>
            <a:r>
              <a:rPr lang="zh-TW" altLang="en-US" dirty="0"/>
              <a:t>每個</a:t>
            </a:r>
            <a:r>
              <a:rPr lang="en-US" altLang="zh-TW" dirty="0"/>
              <a:t>DU</a:t>
            </a:r>
            <a:r>
              <a:rPr lang="zh-TW" altLang="en-US" dirty="0"/>
              <a:t>都有</a:t>
            </a:r>
            <a:r>
              <a:rPr lang="en-US" altLang="zh-TW" dirty="0"/>
              <a:t>a set of descriptive attributes.</a:t>
            </a:r>
            <a:r>
              <a:rPr lang="zh-TW" altLang="en-US" dirty="0"/>
              <a:t>他們從</a:t>
            </a:r>
            <a:r>
              <a:rPr lang="en-US" altLang="zh-TW" dirty="0"/>
              <a:t>DAs</a:t>
            </a:r>
            <a:r>
              <a:rPr lang="zh-TW" altLang="en-US" dirty="0"/>
              <a:t>獲取和他們的</a:t>
            </a:r>
            <a:r>
              <a:rPr lang="en-US" altLang="zh-TW" dirty="0"/>
              <a:t>attributes</a:t>
            </a:r>
            <a:r>
              <a:rPr lang="zh-TW" altLang="en-US" dirty="0"/>
              <a:t>有關的</a:t>
            </a:r>
            <a:r>
              <a:rPr lang="en-US" altLang="zh-TW" dirty="0"/>
              <a:t>secret-keys. </a:t>
            </a:r>
            <a:r>
              <a:rPr lang="zh-TW" altLang="en-US" dirty="0"/>
              <a:t>只有當他們的</a:t>
            </a:r>
            <a:r>
              <a:rPr lang="en-US" altLang="zh-TW" dirty="0"/>
              <a:t>attribute set</a:t>
            </a:r>
            <a:r>
              <a:rPr lang="zh-TW" altLang="en-US" dirty="0"/>
              <a:t>滿足</a:t>
            </a:r>
            <a:r>
              <a:rPr lang="en-US" altLang="zh-TW" dirty="0" err="1"/>
              <a:t>ciphertext</a:t>
            </a:r>
            <a:r>
              <a:rPr lang="zh-TW" altLang="en-US" dirty="0"/>
              <a:t>的</a:t>
            </a:r>
            <a:r>
              <a:rPr lang="en-US" altLang="zh-TW" dirty="0"/>
              <a:t>access control policy</a:t>
            </a:r>
            <a:r>
              <a:rPr lang="zh-TW" altLang="en-US" dirty="0"/>
              <a:t>時可以</a:t>
            </a:r>
            <a:r>
              <a:rPr lang="en-US" altLang="zh-TW" dirty="0"/>
              <a:t>decrypt.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62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17" y="76475"/>
            <a:ext cx="8469552" cy="643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9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CP-HABE system consists of the following five phases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b="1" dirty="0"/>
              <a:t>System Setup (Phase 1): </a:t>
            </a:r>
            <a:r>
              <a:rPr lang="en-US" altLang="zh-TW" dirty="0"/>
              <a:t>CA </a:t>
            </a:r>
            <a:r>
              <a:rPr lang="zh-TW" altLang="en-US" dirty="0"/>
              <a:t>執行此步驟，他負責初始化系統的</a:t>
            </a:r>
            <a:r>
              <a:rPr lang="en-US" altLang="zh-TW" dirty="0"/>
              <a:t>public parameters </a:t>
            </a:r>
            <a:r>
              <a:rPr lang="zh-TW" altLang="en-US" dirty="0"/>
              <a:t>和</a:t>
            </a:r>
            <a:r>
              <a:rPr lang="en-US" altLang="zh-TW" dirty="0"/>
              <a:t>DAs</a:t>
            </a:r>
            <a:r>
              <a:rPr lang="zh-TW" altLang="en-US" dirty="0"/>
              <a:t>的</a:t>
            </a:r>
            <a:r>
              <a:rPr lang="en-US" altLang="zh-TW" dirty="0"/>
              <a:t>master secret-keys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b="1" dirty="0"/>
              <a:t>Key delegation (Phase 2): </a:t>
            </a:r>
            <a:r>
              <a:rPr lang="en-US" altLang="zh-TW" dirty="0"/>
              <a:t>DU</a:t>
            </a:r>
            <a:r>
              <a:rPr lang="zh-TW" altLang="en-US" dirty="0"/>
              <a:t>加入系統中並且選定一個</a:t>
            </a:r>
            <a:r>
              <a:rPr lang="en-US" altLang="zh-TW" dirty="0"/>
              <a:t>unique identifier</a:t>
            </a:r>
            <a:r>
              <a:rPr lang="zh-TW" altLang="en-US" dirty="0"/>
              <a:t>，再根據自身的</a:t>
            </a:r>
            <a:r>
              <a:rPr lang="en-US" altLang="zh-TW" dirty="0"/>
              <a:t>attributes</a:t>
            </a:r>
            <a:r>
              <a:rPr lang="zh-TW" altLang="en-US" dirty="0"/>
              <a:t>從</a:t>
            </a:r>
            <a:r>
              <a:rPr lang="en-US" altLang="zh-TW" dirty="0"/>
              <a:t>DAs</a:t>
            </a:r>
            <a:r>
              <a:rPr lang="zh-TW" altLang="en-US" dirty="0"/>
              <a:t>那邊獲取對應的</a:t>
            </a:r>
            <a:r>
              <a:rPr lang="en-US" altLang="zh-TW" dirty="0"/>
              <a:t>secret-keys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b="1" dirty="0"/>
              <a:t>Encryption (Phase 3): </a:t>
            </a:r>
            <a:r>
              <a:rPr lang="en-US" altLang="zh-TW" dirty="0"/>
              <a:t>DOs </a:t>
            </a:r>
            <a:r>
              <a:rPr lang="zh-TW" altLang="en-US" dirty="0"/>
              <a:t>執行此步驟，他們先定義一個</a:t>
            </a:r>
            <a:r>
              <a:rPr lang="en-US" altLang="zh-TW" dirty="0"/>
              <a:t>access control policy</a:t>
            </a:r>
            <a:r>
              <a:rPr lang="zh-TW" altLang="en-US" dirty="0"/>
              <a:t>再根據它去加密他們的</a:t>
            </a:r>
            <a:r>
              <a:rPr lang="en-US" altLang="zh-TW" dirty="0"/>
              <a:t>data.</a:t>
            </a:r>
            <a:r>
              <a:rPr lang="zh-TW" altLang="en-US" dirty="0"/>
              <a:t>最後再</a:t>
            </a:r>
            <a:r>
              <a:rPr lang="en-US" altLang="zh-TW" dirty="0"/>
              <a:t>outsource</a:t>
            </a:r>
            <a:r>
              <a:rPr lang="zh-TW" altLang="en-US" dirty="0"/>
              <a:t>到</a:t>
            </a:r>
            <a:r>
              <a:rPr lang="en-US" altLang="zh-TW" dirty="0"/>
              <a:t>CSP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b="1" dirty="0"/>
              <a:t>Decryption (Phase 4): </a:t>
            </a:r>
            <a:r>
              <a:rPr lang="en-US" altLang="zh-TW" dirty="0"/>
              <a:t>DUs</a:t>
            </a:r>
            <a:r>
              <a:rPr lang="zh-TW" altLang="en-US" dirty="0"/>
              <a:t>將在</a:t>
            </a:r>
            <a:r>
              <a:rPr lang="en-US" altLang="zh-TW" dirty="0"/>
              <a:t>CSP</a:t>
            </a:r>
            <a:r>
              <a:rPr lang="zh-TW" altLang="en-US" dirty="0"/>
              <a:t>中的加密</a:t>
            </a:r>
            <a:r>
              <a:rPr lang="en-US" altLang="zh-TW" dirty="0"/>
              <a:t>data</a:t>
            </a:r>
            <a:r>
              <a:rPr lang="zh-TW" altLang="en-US" dirty="0"/>
              <a:t>用在</a:t>
            </a:r>
            <a:r>
              <a:rPr lang="en-US" altLang="zh-TW"/>
              <a:t>Phase 2</a:t>
            </a:r>
            <a:r>
              <a:rPr lang="zh-TW" altLang="en-US"/>
              <a:t>中</a:t>
            </a:r>
            <a:r>
              <a:rPr lang="zh-TW" altLang="en-US" dirty="0"/>
              <a:t>得到的</a:t>
            </a:r>
            <a:r>
              <a:rPr lang="en-US" altLang="zh-TW" dirty="0"/>
              <a:t>secret-keys</a:t>
            </a:r>
            <a:r>
              <a:rPr lang="zh-TW" altLang="en-US" dirty="0"/>
              <a:t>解密。</a:t>
            </a:r>
            <a:endParaRPr lang="en-US" altLang="zh-TW" dirty="0"/>
          </a:p>
          <a:p>
            <a:r>
              <a:rPr lang="en-US" altLang="zh-TW" b="1" dirty="0"/>
              <a:t>User revocation (Phase 5):</a:t>
            </a:r>
            <a:r>
              <a:rPr lang="en-US" altLang="zh-TW" dirty="0"/>
              <a:t> This phase can be divided into three parts:</a:t>
            </a:r>
          </a:p>
          <a:p>
            <a:pPr lvl="1"/>
            <a:r>
              <a:rPr lang="en-US" altLang="zh-TW" b="1" dirty="0"/>
              <a:t>Part 1: </a:t>
            </a:r>
            <a:r>
              <a:rPr lang="zh-TW" altLang="en-US" dirty="0"/>
              <a:t>當一個</a:t>
            </a:r>
            <a:r>
              <a:rPr lang="en-US" altLang="zh-TW" dirty="0"/>
              <a:t>DU</a:t>
            </a:r>
            <a:r>
              <a:rPr lang="zh-TW" altLang="en-US" dirty="0"/>
              <a:t>失去了一個</a:t>
            </a:r>
            <a:r>
              <a:rPr lang="en-US" altLang="zh-TW" dirty="0"/>
              <a:t>attribute, DAs </a:t>
            </a:r>
            <a:r>
              <a:rPr lang="zh-TW" altLang="en-US" dirty="0"/>
              <a:t>更新跟此</a:t>
            </a:r>
            <a:r>
              <a:rPr lang="en-US" altLang="zh-TW" dirty="0"/>
              <a:t>attribute</a:t>
            </a:r>
            <a:r>
              <a:rPr lang="zh-TW" altLang="en-US" dirty="0"/>
              <a:t>有關的系統參數，接著</a:t>
            </a:r>
            <a:r>
              <a:rPr lang="en-US" altLang="zh-TW" dirty="0"/>
              <a:t>DAs</a:t>
            </a:r>
            <a:r>
              <a:rPr lang="zh-TW" altLang="en-US" dirty="0"/>
              <a:t>生成一把</a:t>
            </a:r>
            <a:r>
              <a:rPr lang="en-US" altLang="zh-TW" dirty="0"/>
              <a:t>update-key</a:t>
            </a:r>
            <a:r>
              <a:rPr lang="zh-TW" altLang="en-US" dirty="0"/>
              <a:t>並將它交給</a:t>
            </a:r>
            <a:r>
              <a:rPr lang="en-US" altLang="zh-TW" dirty="0"/>
              <a:t>CSP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b="1" dirty="0"/>
              <a:t>Part 2: </a:t>
            </a:r>
            <a:r>
              <a:rPr lang="en-US" altLang="zh-TW" dirty="0"/>
              <a:t>DAs </a:t>
            </a:r>
            <a:r>
              <a:rPr lang="zh-TW" altLang="en-US" dirty="0"/>
              <a:t>更新和此</a:t>
            </a:r>
            <a:r>
              <a:rPr lang="en-US" altLang="zh-TW" dirty="0"/>
              <a:t>attribute</a:t>
            </a:r>
            <a:r>
              <a:rPr lang="zh-TW" altLang="en-US" dirty="0"/>
              <a:t>有關的</a:t>
            </a:r>
            <a:r>
              <a:rPr lang="en-US" altLang="zh-TW" dirty="0"/>
              <a:t>DUs</a:t>
            </a:r>
            <a:r>
              <a:rPr lang="zh-TW" altLang="en-US" dirty="0"/>
              <a:t>的</a:t>
            </a:r>
            <a:r>
              <a:rPr lang="en-US" altLang="zh-TW" dirty="0"/>
              <a:t>secret-keys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b="1" dirty="0"/>
              <a:t>Part 3: </a:t>
            </a:r>
            <a:r>
              <a:rPr lang="en-US" altLang="zh-TW" dirty="0"/>
              <a:t>CSP </a:t>
            </a:r>
            <a:r>
              <a:rPr lang="zh-TW" altLang="en-US" dirty="0"/>
              <a:t>利用</a:t>
            </a:r>
            <a:r>
              <a:rPr lang="en-US" altLang="zh-TW" dirty="0"/>
              <a:t>DAs</a:t>
            </a:r>
            <a:r>
              <a:rPr lang="zh-TW" altLang="en-US" dirty="0"/>
              <a:t>在</a:t>
            </a:r>
            <a:r>
              <a:rPr lang="en-US" altLang="zh-TW" dirty="0"/>
              <a:t>Part 1</a:t>
            </a:r>
            <a:r>
              <a:rPr lang="zh-TW" altLang="en-US" dirty="0"/>
              <a:t>生成的</a:t>
            </a:r>
            <a:r>
              <a:rPr lang="en-US" altLang="zh-TW" dirty="0"/>
              <a:t>update-key</a:t>
            </a:r>
            <a:r>
              <a:rPr lang="zh-TW" altLang="en-US" dirty="0"/>
              <a:t>去</a:t>
            </a:r>
            <a:r>
              <a:rPr lang="en-US" altLang="zh-TW" dirty="0"/>
              <a:t>re-encrypt</a:t>
            </a:r>
            <a:r>
              <a:rPr lang="zh-TW" altLang="en-US" dirty="0"/>
              <a:t>跟此</a:t>
            </a:r>
            <a:r>
              <a:rPr lang="en-US" altLang="zh-TW" dirty="0"/>
              <a:t>attribute</a:t>
            </a:r>
            <a:r>
              <a:rPr lang="zh-TW" altLang="en-US" dirty="0"/>
              <a:t>有關的</a:t>
            </a:r>
            <a:r>
              <a:rPr lang="en-US" altLang="zh-TW" dirty="0" err="1"/>
              <a:t>ciphertexts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3074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the development of cloud computing, many enterprises have been interested in outsourcing their data to cloud servers to decrease IT costs and rise capabilities of provided services.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To afford confidentiality and fine-grained data access control, attribute-based encryption (ABE) was proposed and used in several cloud storage systems.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926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Access tree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Access trees are convenient to represent access policies</a:t>
            </a:r>
          </a:p>
          <a:p>
            <a:r>
              <a:rPr lang="en-US" altLang="zh-TW" b="1" dirty="0"/>
              <a:t>In an access tree 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leaf nodes are associated with a set of</a:t>
            </a:r>
            <a:r>
              <a:rPr lang="zh-TW" altLang="en-US" dirty="0"/>
              <a:t> </a:t>
            </a:r>
            <a:r>
              <a:rPr lang="en-US" altLang="zh-TW" dirty="0"/>
              <a:t>attributes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any inner node represents a threshold value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                                         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    </a:t>
            </a:r>
            <a:r>
              <a:rPr lang="en-US" altLang="zh-TW" dirty="0"/>
              <a:t>is the leaf node associated with an attribute </a:t>
            </a:r>
            <a:r>
              <a:rPr lang="en-US" altLang="zh-TW" b="1" dirty="0"/>
              <a:t>a</a:t>
            </a:r>
          </a:p>
          <a:p>
            <a:pPr lvl="1"/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 </a:t>
            </a:r>
            <a:r>
              <a:rPr lang="en-US" altLang="zh-TW" dirty="0"/>
              <a:t>	 </a:t>
            </a:r>
          </a:p>
          <a:p>
            <a:pPr lvl="1"/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 </a:t>
            </a:r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19" y="4003676"/>
            <a:ext cx="277794" cy="2441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1265" b="352"/>
          <a:stretch/>
        </p:blipFill>
        <p:spPr>
          <a:xfrm>
            <a:off x="1027233" y="3624943"/>
            <a:ext cx="2840556" cy="2752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631" y="4336184"/>
            <a:ext cx="3493405" cy="2524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320" y="4652069"/>
            <a:ext cx="3238434" cy="2636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631" y="5012461"/>
            <a:ext cx="2299096" cy="27589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631" y="5377142"/>
            <a:ext cx="2426158" cy="25888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631" y="5739399"/>
            <a:ext cx="3493405" cy="2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Access tree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     be the universal attribute set, and let    be an access tree. For a node in    , consider a function                          that for any attribute set            the evaluation of              is performed as follows: 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TW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82" y="2231602"/>
            <a:ext cx="238665" cy="2386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11" y="2223289"/>
            <a:ext cx="210564" cy="2573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792" y="2239915"/>
            <a:ext cx="209579" cy="21910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24" y="2223289"/>
            <a:ext cx="210564" cy="25735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48" y="2497271"/>
            <a:ext cx="210564" cy="25735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781" y="2480645"/>
            <a:ext cx="1673975" cy="31647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749" y="2443647"/>
            <a:ext cx="896011" cy="3534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566" y="2737759"/>
            <a:ext cx="788215" cy="28954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8230" y="3537657"/>
            <a:ext cx="7725141" cy="20469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7307" y="4066278"/>
            <a:ext cx="7852897" cy="23796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0382" y="4464515"/>
            <a:ext cx="2455377" cy="28240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9133" y="4500145"/>
            <a:ext cx="3362624" cy="269936"/>
          </a:xfrm>
          <a:prstGeom prst="rect">
            <a:avLst/>
          </a:prstGeom>
        </p:spPr>
      </p:pic>
      <p:pic>
        <p:nvPicPr>
          <p:cNvPr id="1026" name="Picture 2" descr="https://o.remove.bg/downloads/e993ea32-7f62-4d9c-b328-6a697998e205/image-removebg-preview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5" y="5469090"/>
            <a:ext cx="10356005" cy="32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8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Access tree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19" y="2455024"/>
            <a:ext cx="8578420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0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9039995" cy="44142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                                                        :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</a:p>
          <a:p>
            <a:pPr marL="800100" lvl="1" indent="-342900">
              <a:buFont typeface="+mj-lt"/>
              <a:buAutoNum type="arabicPeriod" startAt="2"/>
            </a:pPr>
            <a:r>
              <a:rPr lang="en-US" altLang="zh-TW" dirty="0"/>
              <a:t>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89" y="2223009"/>
            <a:ext cx="8917645" cy="2800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02" y="2601589"/>
            <a:ext cx="3543795" cy="2762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630" y="3178891"/>
            <a:ext cx="3486637" cy="38105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636" y="4547143"/>
            <a:ext cx="7428231" cy="2713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02" y="3749040"/>
            <a:ext cx="8669827" cy="31511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067" y="4154236"/>
            <a:ext cx="1511423" cy="28020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637" y="4913919"/>
            <a:ext cx="2955986" cy="25738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9"/>
          <a:srcRect b="5622"/>
          <a:stretch/>
        </p:blipFill>
        <p:spPr>
          <a:xfrm>
            <a:off x="4373138" y="4888980"/>
            <a:ext cx="896475" cy="29228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9636" y="5310094"/>
            <a:ext cx="7774366" cy="23010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9636" y="5656807"/>
            <a:ext cx="3172117" cy="26027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5126" y="5666473"/>
            <a:ext cx="3674225" cy="23979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332" y="6228603"/>
            <a:ext cx="8171129" cy="2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4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Combine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147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 														                       </a:t>
            </a:r>
          </a:p>
          <a:p>
            <a:pPr marL="0" indent="0">
              <a:buNone/>
            </a:pPr>
            <a:r>
              <a:rPr lang="en-US" altLang="zh-TW" dirty="0"/>
              <a:t>   </a:t>
            </a:r>
          </a:p>
          <a:p>
            <a:endParaRPr lang="en-US" altLang="zh-TW" dirty="0"/>
          </a:p>
          <a:p>
            <a:r>
              <a:rPr lang="en-US" altLang="zh-TW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  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10470"/>
          <a:stretch/>
        </p:blipFill>
        <p:spPr>
          <a:xfrm>
            <a:off x="989012" y="2236124"/>
            <a:ext cx="8624212" cy="2743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3" y="2637833"/>
            <a:ext cx="1388428" cy="2314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815" y="2583820"/>
            <a:ext cx="7492872" cy="297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2996627"/>
            <a:ext cx="3827931" cy="2884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943" y="3008843"/>
            <a:ext cx="5008216" cy="2640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r="392" b="4176"/>
          <a:stretch/>
        </p:blipFill>
        <p:spPr>
          <a:xfrm>
            <a:off x="2032627" y="3544792"/>
            <a:ext cx="5288424" cy="3549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013" y="4206240"/>
            <a:ext cx="8711150" cy="30813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2517" y="4593512"/>
            <a:ext cx="4181825" cy="3021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2517" y="5019411"/>
            <a:ext cx="2640293" cy="2128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2517" y="5527278"/>
            <a:ext cx="3724625" cy="2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0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Combine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Picture 2" descr="https://o.remove.bg/downloads/9c6a9579-8efc-476e-b8e3-76675ce1c27a/image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8"/>
          <a:stretch/>
        </p:blipFill>
        <p:spPr bwMode="auto">
          <a:xfrm>
            <a:off x="303055" y="2234183"/>
            <a:ext cx="10021352" cy="137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o.remove.bg/downloads/e29a2671-14b7-43f5-838c-2acad15461e5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53" y="3678373"/>
            <a:ext cx="2212015" cy="13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06" y="5770915"/>
            <a:ext cx="7249537" cy="3715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6D3E49-6B4C-45FC-9791-743C66C3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208" y="4220746"/>
            <a:ext cx="85269" cy="1468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BBB204-7C48-406A-8690-9B07C1DBB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549" y="4525899"/>
            <a:ext cx="94034" cy="1619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79E2A4-544A-449D-9220-58A868AB2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151" y="4525899"/>
            <a:ext cx="80974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85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177" y="216133"/>
            <a:ext cx="8182776" cy="62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75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 of FDR-CP-HABE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                                      </a:t>
            </a:r>
            <a:r>
              <a:rPr lang="en-US" altLang="zh-TW" dirty="0"/>
              <a:t>:</a:t>
            </a:r>
          </a:p>
          <a:p>
            <a:pPr marL="742950" lvl="2" indent="-342900"/>
            <a:r>
              <a:rPr lang="zh-TW" altLang="en-US" dirty="0"/>
              <a:t>由</a:t>
            </a:r>
            <a:r>
              <a:rPr lang="en-US" altLang="zh-TW" dirty="0"/>
              <a:t>CA</a:t>
            </a:r>
            <a:r>
              <a:rPr lang="zh-TW" altLang="en-US" dirty="0"/>
              <a:t>執行</a:t>
            </a:r>
            <a:endParaRPr lang="en-US" altLang="zh-TW" dirty="0"/>
          </a:p>
          <a:p>
            <a:pPr marL="742950" lvl="2" indent="-342900"/>
            <a:r>
              <a:rPr lang="en-US" altLang="zh-TW" dirty="0"/>
              <a:t>Input</a:t>
            </a:r>
            <a:r>
              <a:rPr lang="zh-TW" altLang="en-US" dirty="0"/>
              <a:t> </a:t>
            </a:r>
            <a:r>
              <a:rPr lang="en-US" altLang="zh-TW" dirty="0"/>
              <a:t>: </a:t>
            </a:r>
            <a:r>
              <a:rPr lang="zh-TW" altLang="en-US" dirty="0"/>
              <a:t>安全參數</a:t>
            </a:r>
            <a:r>
              <a:rPr lang="en-US" altLang="zh-TW" dirty="0"/>
              <a:t>n</a:t>
            </a:r>
            <a:r>
              <a:rPr lang="zh-TW" altLang="en-US" dirty="0"/>
              <a:t>以及</a:t>
            </a:r>
            <a:r>
              <a:rPr lang="en-US" altLang="zh-TW" dirty="0"/>
              <a:t>universal attribute set      </a:t>
            </a:r>
          </a:p>
          <a:p>
            <a:pPr marL="742950" lvl="2" indent="-342900"/>
            <a:r>
              <a:rPr lang="en-US" altLang="zh-TW" dirty="0"/>
              <a:t>Output : global public parameters PK </a:t>
            </a:r>
            <a:r>
              <a:rPr lang="zh-TW" altLang="en-US" dirty="0"/>
              <a:t>以及</a:t>
            </a:r>
            <a:r>
              <a:rPr lang="en-US" altLang="zh-TW" dirty="0"/>
              <a:t>master secret-key MSK </a:t>
            </a:r>
          </a:p>
          <a:p>
            <a:pPr marL="742950" lvl="2" indent="-342900"/>
            <a:endParaRPr lang="en-US" altLang="zh-TW" dirty="0"/>
          </a:p>
          <a:p>
            <a:r>
              <a:rPr lang="zh-TW" altLang="en-US" dirty="0"/>
              <a:t> </a:t>
            </a:r>
            <a:endParaRPr lang="en-US" altLang="zh-TW" dirty="0"/>
          </a:p>
          <a:p>
            <a:pPr marL="800100" lvl="3" indent="-342900"/>
            <a:r>
              <a:rPr lang="zh-TW" altLang="en-US" sz="1400" dirty="0"/>
              <a:t>由</a:t>
            </a:r>
            <a:r>
              <a:rPr lang="en-US" altLang="zh-TW" sz="1400" dirty="0"/>
              <a:t>CA</a:t>
            </a:r>
            <a:r>
              <a:rPr lang="zh-TW" altLang="en-US" sz="1400" dirty="0"/>
              <a:t>執行</a:t>
            </a:r>
            <a:endParaRPr lang="en-US" altLang="zh-TW" sz="1400" dirty="0"/>
          </a:p>
          <a:p>
            <a:pPr lvl="1"/>
            <a:r>
              <a:rPr lang="zh-TW" altLang="en-US" sz="1400" dirty="0"/>
              <a:t>         ，</a:t>
            </a:r>
            <a:r>
              <a:rPr lang="en-US" altLang="zh-TW" sz="1400" dirty="0"/>
              <a:t>new</a:t>
            </a:r>
            <a:r>
              <a:rPr lang="zh-TW" altLang="en-US" sz="1400" dirty="0"/>
              <a:t> </a:t>
            </a:r>
            <a:r>
              <a:rPr lang="en-US" altLang="zh-TW" sz="1400" dirty="0"/>
              <a:t>domain authorities                         </a:t>
            </a:r>
          </a:p>
          <a:p>
            <a:pPr lvl="1"/>
            <a:r>
              <a:rPr lang="en-US" altLang="zh-TW" sz="1400" dirty="0"/>
              <a:t> Input : PK</a:t>
            </a:r>
            <a:r>
              <a:rPr lang="zh-TW" altLang="en-US" sz="1400" dirty="0"/>
              <a:t>、</a:t>
            </a:r>
            <a:r>
              <a:rPr lang="en-US" altLang="zh-TW" sz="1400" dirty="0"/>
              <a:t>MSK</a:t>
            </a:r>
            <a:r>
              <a:rPr lang="zh-TW" altLang="en-US" sz="1400" dirty="0"/>
              <a:t>、                              、                                  </a:t>
            </a:r>
            <a:endParaRPr lang="en-US" altLang="zh-TW" sz="1400" dirty="0"/>
          </a:p>
          <a:p>
            <a:pPr lvl="1"/>
            <a:r>
              <a:rPr lang="zh-TW" altLang="en-US" sz="1400" dirty="0"/>
              <a:t> </a:t>
            </a:r>
            <a:r>
              <a:rPr lang="en-US" altLang="zh-TW" sz="1400" dirty="0"/>
              <a:t>Output :                         </a:t>
            </a:r>
            <a:r>
              <a:rPr lang="zh-TW" altLang="en-US" sz="1400" dirty="0"/>
              <a:t>，</a:t>
            </a:r>
            <a:r>
              <a:rPr lang="en-US" altLang="zh-TW" sz="1400" dirty="0"/>
              <a:t>  </a:t>
            </a:r>
            <a:r>
              <a:rPr lang="zh-TW" altLang="en-US" sz="1400" dirty="0"/>
              <a:t>                                    ，</a:t>
            </a:r>
            <a:r>
              <a:rPr lang="en-US" altLang="zh-TW" sz="1400" dirty="0"/>
              <a:t>  </a:t>
            </a:r>
            <a:r>
              <a:rPr lang="zh-TW" altLang="en-US" sz="1400" dirty="0"/>
              <a:t>     </a:t>
            </a:r>
            <a:endParaRPr lang="en-US" altLang="zh-TW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23" y="2214623"/>
            <a:ext cx="2667372" cy="2667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34" y="2893632"/>
            <a:ext cx="257211" cy="2953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23" y="3988492"/>
            <a:ext cx="6027606" cy="2996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575" y="4682191"/>
            <a:ext cx="501669" cy="22610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4255" y="4723756"/>
            <a:ext cx="1050059" cy="25881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115" y="5042536"/>
            <a:ext cx="1607230" cy="30507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757" y="5072843"/>
            <a:ext cx="1820566" cy="26321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8440" y="5384615"/>
            <a:ext cx="1607177" cy="24831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9732" y="5383823"/>
            <a:ext cx="1349350" cy="24911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4226" y="5380088"/>
            <a:ext cx="2094131" cy="2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5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 of FDR-CP-HABE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由                執行</a:t>
            </a:r>
            <a:endParaRPr lang="en-US" altLang="zh-TW" dirty="0"/>
          </a:p>
          <a:p>
            <a:pPr lvl="1"/>
            <a:r>
              <a:rPr lang="en-US" altLang="zh-TW" dirty="0"/>
              <a:t>Input :                           the identifier of the DU, attribute a     </a:t>
            </a:r>
          </a:p>
          <a:p>
            <a:pPr lvl="1"/>
            <a:r>
              <a:rPr lang="en-US" altLang="zh-TW" dirty="0"/>
              <a:t>Output :                                               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</a:p>
          <a:p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由</a:t>
            </a:r>
            <a:r>
              <a:rPr lang="zh-TW" altLang="en-US" b="1" dirty="0"/>
              <a:t> </a:t>
            </a:r>
            <a:r>
              <a:rPr lang="en-US" altLang="zh-TW" b="1" dirty="0"/>
              <a:t>DO</a:t>
            </a:r>
            <a:r>
              <a:rPr lang="zh-TW" altLang="en-US" b="1" dirty="0"/>
              <a:t> </a:t>
            </a:r>
            <a:r>
              <a:rPr lang="zh-TW" altLang="en-US" dirty="0"/>
              <a:t>執行</a:t>
            </a:r>
            <a:endParaRPr lang="en-US" altLang="zh-TW" dirty="0"/>
          </a:p>
          <a:p>
            <a:pPr lvl="1"/>
            <a:r>
              <a:rPr lang="en-US" altLang="zh-TW" dirty="0"/>
              <a:t>Input :</a:t>
            </a:r>
            <a:r>
              <a:rPr lang="zh-TW" altLang="en-US" dirty="0"/>
              <a:t>                            </a:t>
            </a:r>
            <a:endParaRPr lang="en-US" altLang="zh-TW" dirty="0"/>
          </a:p>
          <a:p>
            <a:pPr lvl="1"/>
            <a:r>
              <a:rPr lang="en-US" altLang="zh-TW" dirty="0"/>
              <a:t>Output :</a:t>
            </a:r>
            <a:r>
              <a:rPr lang="zh-TW" altLang="en-US" dirty="0"/>
              <a:t> 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12" y="2206572"/>
            <a:ext cx="4001401" cy="3175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0" y="2628728"/>
            <a:ext cx="973544" cy="2179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582" y="2980516"/>
            <a:ext cx="1171148" cy="2425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669" y="2955577"/>
            <a:ext cx="369434" cy="2686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337" y="3359817"/>
            <a:ext cx="1626834" cy="25271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98" y="4122443"/>
            <a:ext cx="2448267" cy="26673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582" y="4899094"/>
            <a:ext cx="1656960" cy="23891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2168" y="4927998"/>
            <a:ext cx="1231947" cy="21832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337" y="5294997"/>
            <a:ext cx="1214214" cy="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86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 of FDR-CP-HABE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由</a:t>
            </a:r>
            <a:r>
              <a:rPr lang="en-US" altLang="zh-TW" b="1" dirty="0"/>
              <a:t>DU</a:t>
            </a:r>
            <a:r>
              <a:rPr lang="zh-TW" altLang="en-US" dirty="0"/>
              <a:t>執行</a:t>
            </a:r>
            <a:endParaRPr lang="en-US" altLang="zh-TW" dirty="0"/>
          </a:p>
          <a:p>
            <a:pPr lvl="1"/>
            <a:r>
              <a:rPr lang="en-US" altLang="zh-TW" dirty="0"/>
              <a:t>Input :</a:t>
            </a:r>
            <a:r>
              <a:rPr lang="zh-TW" altLang="en-US" dirty="0"/>
              <a:t>                      </a:t>
            </a:r>
            <a:r>
              <a:rPr lang="en-US" altLang="zh-TW" dirty="0"/>
              <a:t>secret-key set of the </a:t>
            </a:r>
            <a:r>
              <a:rPr lang="en-US" altLang="zh-TW" b="1" dirty="0"/>
              <a:t>DU</a:t>
            </a:r>
            <a:r>
              <a:rPr lang="zh-TW" altLang="en-US" dirty="0"/>
              <a:t>              </a:t>
            </a:r>
            <a:endParaRPr lang="en-US" altLang="zh-TW" dirty="0"/>
          </a:p>
          <a:p>
            <a:pPr lvl="1"/>
            <a:r>
              <a:rPr lang="en-US" altLang="zh-TW" dirty="0"/>
              <a:t>Output :</a:t>
            </a:r>
            <a:r>
              <a:rPr lang="zh-TW" altLang="en-US" dirty="0"/>
              <a:t>                                  </a:t>
            </a:r>
            <a:r>
              <a:rPr lang="en-US" altLang="zh-TW" dirty="0"/>
              <a:t>, associated private-key </a:t>
            </a:r>
            <a:r>
              <a:rPr lang="en-US" altLang="zh-TW" b="1" dirty="0"/>
              <a:t>d</a:t>
            </a:r>
          </a:p>
          <a:p>
            <a:pPr lvl="1"/>
            <a:endParaRPr lang="en-US" altLang="zh-TW" b="1" dirty="0"/>
          </a:p>
          <a:p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由</a:t>
            </a:r>
            <a:r>
              <a:rPr lang="en-US" altLang="zh-TW" b="1" dirty="0"/>
              <a:t>CSP</a:t>
            </a:r>
            <a:r>
              <a:rPr lang="zh-TW" altLang="en-US" dirty="0"/>
              <a:t>執行</a:t>
            </a:r>
            <a:endParaRPr lang="en-US" altLang="zh-TW" dirty="0"/>
          </a:p>
          <a:p>
            <a:pPr lvl="1"/>
            <a:r>
              <a:rPr lang="en-US" altLang="zh-TW" dirty="0"/>
              <a:t>Input :</a:t>
            </a:r>
          </a:p>
          <a:p>
            <a:pPr lvl="1"/>
            <a:r>
              <a:rPr lang="en-US" altLang="zh-TW" dirty="0"/>
              <a:t>Output :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03" y="2168902"/>
            <a:ext cx="3698501" cy="3315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79" y="2995160"/>
            <a:ext cx="787002" cy="2459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581" y="2995160"/>
            <a:ext cx="383803" cy="23987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118" y="3322683"/>
            <a:ext cx="1983289" cy="2684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503" y="4057228"/>
            <a:ext cx="2975293" cy="32695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5578" y="4850313"/>
            <a:ext cx="1260549" cy="29752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279" y="5223898"/>
            <a:ext cx="2910488" cy="25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Attribute-Based Encryption(ABE)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實現</a:t>
            </a:r>
            <a:r>
              <a:rPr lang="en-US" altLang="zh-TW" dirty="0"/>
              <a:t>1</a:t>
            </a:r>
            <a:r>
              <a:rPr lang="zh-TW" altLang="en-US" dirty="0"/>
              <a:t>對多加解密 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/>
              <a:t>ABE</a:t>
            </a:r>
            <a:r>
              <a:rPr lang="zh-TW" altLang="en-US" dirty="0"/>
              <a:t>不需要像其他加密方式那樣，每次加密都必須知道接受者的身份信息，當用戶擁有的屬性符合加密者所描述的</a:t>
            </a:r>
            <a:r>
              <a:rPr lang="en-US" altLang="zh-TW" dirty="0"/>
              <a:t>policy</a:t>
            </a:r>
            <a:r>
              <a:rPr lang="zh-TW" altLang="en-US" dirty="0"/>
              <a:t>時，用戶就可以解密。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ABE scheme</a:t>
            </a:r>
            <a:r>
              <a:rPr lang="zh-TW" altLang="en-US" dirty="0"/>
              <a:t> 中包含了 </a:t>
            </a:r>
            <a:r>
              <a:rPr lang="en-US" altLang="zh-TW" dirty="0"/>
              <a:t>attribute </a:t>
            </a:r>
            <a:r>
              <a:rPr lang="zh-TW" altLang="en-US" dirty="0"/>
              <a:t>和 </a:t>
            </a:r>
            <a:r>
              <a:rPr lang="en-US" altLang="zh-TW" dirty="0"/>
              <a:t>access control policy</a:t>
            </a:r>
          </a:p>
        </p:txBody>
      </p:sp>
    </p:spTree>
    <p:extLst>
      <p:ext uri="{BB962C8B-B14F-4D97-AF65-F5344CB8AC3E}">
        <p14:creationId xmlns:p14="http://schemas.microsoft.com/office/powerpoint/2010/main" val="3947448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 of FDR-CP-HABE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由</a:t>
            </a:r>
            <a:r>
              <a:rPr lang="en-US" altLang="zh-TW" b="1" dirty="0"/>
              <a:t>DU</a:t>
            </a:r>
            <a:r>
              <a:rPr lang="zh-TW" altLang="en-US" dirty="0"/>
              <a:t>執行</a:t>
            </a:r>
            <a:endParaRPr lang="en-US" altLang="zh-TW" dirty="0"/>
          </a:p>
          <a:p>
            <a:pPr lvl="1"/>
            <a:r>
              <a:rPr lang="en-US" altLang="zh-TW" dirty="0"/>
              <a:t>Input :</a:t>
            </a:r>
          </a:p>
          <a:p>
            <a:pPr lvl="1"/>
            <a:r>
              <a:rPr lang="en-US" altLang="zh-TW" dirty="0"/>
              <a:t>Output :  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由                執行</a:t>
            </a:r>
            <a:endParaRPr lang="en-US" altLang="zh-TW" dirty="0"/>
          </a:p>
          <a:p>
            <a:pPr lvl="1"/>
            <a:r>
              <a:rPr lang="en-US" altLang="zh-TW" dirty="0"/>
              <a:t>Input :                   </a:t>
            </a:r>
            <a:r>
              <a:rPr lang="zh-TW" altLang="en-US" dirty="0"/>
              <a:t>  要撤銷的</a:t>
            </a:r>
            <a:endParaRPr lang="en-US" altLang="zh-TW" dirty="0"/>
          </a:p>
          <a:p>
            <a:pPr lvl="1"/>
            <a:r>
              <a:rPr lang="en-US" altLang="zh-TW" dirty="0"/>
              <a:t>Output : </a:t>
            </a:r>
            <a:r>
              <a:rPr lang="zh-TW" altLang="en-US" dirty="0"/>
              <a:t>更新跟                 有關的參數               </a:t>
            </a:r>
            <a:r>
              <a:rPr lang="en-US" altLang="zh-TW" sz="1200" dirty="0"/>
              <a:t>,</a:t>
            </a:r>
            <a:r>
              <a:rPr lang="zh-TW" altLang="en-US" dirty="0"/>
              <a:t>              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6" y="2235152"/>
            <a:ext cx="3305636" cy="2762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84" y="2985633"/>
            <a:ext cx="1203459" cy="242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191" y="3369618"/>
            <a:ext cx="214939" cy="19344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t="1" b="2679"/>
          <a:stretch/>
        </p:blipFill>
        <p:spPr>
          <a:xfrm>
            <a:off x="985087" y="4120655"/>
            <a:ext cx="4783133" cy="30032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612" y="4508934"/>
            <a:ext cx="973544" cy="2179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8277" y="4863945"/>
            <a:ext cx="1171148" cy="24259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0287" y="4875221"/>
            <a:ext cx="1009566" cy="20342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2897" y="5243593"/>
            <a:ext cx="1009566" cy="20342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397" y="5238395"/>
            <a:ext cx="890578" cy="26870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0059" y="5238395"/>
            <a:ext cx="1454261" cy="2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91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 of FDR-CP-HABE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由</a:t>
            </a:r>
            <a:r>
              <a:rPr lang="en-US" altLang="zh-TW" b="1" dirty="0"/>
              <a:t>DAs</a:t>
            </a:r>
            <a:r>
              <a:rPr lang="zh-TW" altLang="en-US" dirty="0"/>
              <a:t>執行</a:t>
            </a:r>
            <a:endParaRPr lang="en-US" altLang="zh-TW" dirty="0"/>
          </a:p>
          <a:p>
            <a:pPr lvl="1"/>
            <a:r>
              <a:rPr lang="en-US" altLang="zh-TW" dirty="0"/>
              <a:t>Input : </a:t>
            </a:r>
          </a:p>
          <a:p>
            <a:pPr lvl="1"/>
            <a:r>
              <a:rPr lang="en-US" altLang="zh-TW" dirty="0"/>
              <a:t>Output :</a:t>
            </a:r>
          </a:p>
          <a:p>
            <a:endParaRPr lang="en-US" altLang="zh-TW" dirty="0"/>
          </a:p>
          <a:p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由</a:t>
            </a:r>
            <a:r>
              <a:rPr lang="en-US" altLang="zh-TW" b="1" dirty="0"/>
              <a:t>CSP</a:t>
            </a:r>
            <a:r>
              <a:rPr lang="zh-TW" altLang="en-US" dirty="0"/>
              <a:t>執行</a:t>
            </a:r>
            <a:endParaRPr lang="en-US" altLang="zh-TW" dirty="0"/>
          </a:p>
          <a:p>
            <a:pPr lvl="1"/>
            <a:r>
              <a:rPr lang="en-US" altLang="zh-TW" dirty="0"/>
              <a:t> Input : 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dirty="0"/>
              <a:t>Output 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58" y="2185528"/>
            <a:ext cx="5372850" cy="3334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24" y="2976106"/>
            <a:ext cx="2374952" cy="27372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539" y="3314339"/>
            <a:ext cx="2473470" cy="29810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84" y="4100975"/>
            <a:ext cx="3438525" cy="3429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302" y="4906671"/>
            <a:ext cx="1543678" cy="27096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2852" y="5240027"/>
            <a:ext cx="2484120" cy="3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77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4" y="346659"/>
            <a:ext cx="10632770" cy="6440640"/>
          </a:xfrm>
        </p:spPr>
      </p:pic>
    </p:spTree>
    <p:extLst>
      <p:ext uri="{BB962C8B-B14F-4D97-AF65-F5344CB8AC3E}">
        <p14:creationId xmlns:p14="http://schemas.microsoft.com/office/powerpoint/2010/main" val="344724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4711" y="2188218"/>
            <a:ext cx="8596668" cy="3880773"/>
          </a:xfrm>
        </p:spPr>
        <p:txBody>
          <a:bodyPr>
            <a:normAutofit/>
          </a:bodyPr>
          <a:lstStyle/>
          <a:p>
            <a:r>
              <a:rPr lang="zh-TW" altLang="en-US" dirty="0"/>
              <a:t>                    </a:t>
            </a:r>
            <a:endParaRPr lang="en-US" altLang="zh-TW" dirty="0"/>
          </a:p>
          <a:p>
            <a:pPr lvl="1"/>
            <a:r>
              <a:rPr lang="en-US" altLang="zh-TW" dirty="0"/>
              <a:t>runs</a:t>
            </a:r>
          </a:p>
          <a:p>
            <a:pPr lvl="1"/>
            <a:r>
              <a:rPr lang="en-US" altLang="zh-TW" dirty="0"/>
              <a:t> </a:t>
            </a:r>
            <a:r>
              <a:rPr lang="zh-TW" altLang="en-US" dirty="0"/>
              <a:t>                                                                 </a:t>
            </a:r>
            <a:r>
              <a:rPr lang="en-US" altLang="zh-TW" dirty="0"/>
              <a:t>randomly</a:t>
            </a:r>
          </a:p>
          <a:p>
            <a:pPr lvl="1"/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 </a:t>
            </a:r>
          </a:p>
          <a:p>
            <a:r>
              <a:rPr lang="en-US" altLang="zh-TW" dirty="0"/>
              <a:t> </a:t>
            </a:r>
            <a:r>
              <a:rPr lang="en-US" altLang="zh-TW" b="1" dirty="0"/>
              <a:t>output </a:t>
            </a:r>
          </a:p>
          <a:p>
            <a:pPr marL="0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67" y="2250565"/>
            <a:ext cx="1448002" cy="2953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52" y="2632560"/>
            <a:ext cx="2210108" cy="3048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84" y="2989988"/>
            <a:ext cx="4096322" cy="3238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84" y="3381510"/>
            <a:ext cx="3562847" cy="2667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t="7669"/>
          <a:stretch/>
        </p:blipFill>
        <p:spPr>
          <a:xfrm>
            <a:off x="1434219" y="3730677"/>
            <a:ext cx="6249272" cy="3606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6675" y="4098390"/>
            <a:ext cx="2305372" cy="34294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0598" y="5023995"/>
            <a:ext cx="6192114" cy="33342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591" y="5590597"/>
            <a:ext cx="4201111" cy="457264"/>
          </a:xfrm>
          <a:prstGeom prst="rect">
            <a:avLst/>
          </a:prstGeom>
        </p:spPr>
      </p:pic>
      <p:sp>
        <p:nvSpPr>
          <p:cNvPr id="15" name="AutoShape 6" descr="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3841200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1154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 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 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99" y="2563880"/>
            <a:ext cx="4202943" cy="3058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74" y="2953209"/>
            <a:ext cx="1029347" cy="30274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191" y="3363136"/>
            <a:ext cx="2297501" cy="3201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r="2613"/>
          <a:stretch/>
        </p:blipFill>
        <p:spPr>
          <a:xfrm>
            <a:off x="2390878" y="3847517"/>
            <a:ext cx="2297502" cy="33245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191" y="5031908"/>
            <a:ext cx="2530256" cy="45399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507" y="4399184"/>
            <a:ext cx="3220185" cy="39633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363" y="5752460"/>
            <a:ext cx="4253911" cy="23072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3841200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文字方塊 17"/>
          <p:cNvSpPr txBox="1"/>
          <p:nvPr/>
        </p:nvSpPr>
        <p:spPr>
          <a:xfrm>
            <a:off x="428320" y="6387934"/>
            <a:ext cx="885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當大量</a:t>
            </a:r>
            <a:r>
              <a:rPr lang="en-US" altLang="zh-TW" dirty="0"/>
              <a:t>DUs</a:t>
            </a:r>
            <a:r>
              <a:rPr lang="zh-TW" altLang="en-US" dirty="0"/>
              <a:t>要    的</a:t>
            </a:r>
            <a:r>
              <a:rPr lang="en-US" altLang="zh-TW" dirty="0"/>
              <a:t>key</a:t>
            </a:r>
            <a:r>
              <a:rPr lang="zh-TW" altLang="en-US" dirty="0"/>
              <a:t>之請求過多現有</a:t>
            </a:r>
            <a:r>
              <a:rPr lang="en-US" altLang="zh-TW" dirty="0"/>
              <a:t>DUs</a:t>
            </a:r>
            <a:r>
              <a:rPr lang="zh-TW" altLang="en-US" dirty="0"/>
              <a:t>無法負荷時，</a:t>
            </a:r>
            <a:r>
              <a:rPr lang="en-US" altLang="zh-TW" dirty="0"/>
              <a:t>CA</a:t>
            </a:r>
            <a:r>
              <a:rPr lang="zh-TW" altLang="en-US" dirty="0"/>
              <a:t>可以</a:t>
            </a:r>
            <a:r>
              <a:rPr lang="en-US" altLang="zh-TW" dirty="0"/>
              <a:t>new</a:t>
            </a:r>
            <a:r>
              <a:rPr lang="zh-TW" altLang="en-US" dirty="0"/>
              <a:t>擁有    的新</a:t>
            </a:r>
            <a:r>
              <a:rPr lang="en-US" altLang="zh-TW" dirty="0"/>
              <a:t>DU</a:t>
            </a:r>
            <a:r>
              <a:rPr lang="zh-TW" altLang="en-US" dirty="0"/>
              <a:t>。，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1789" y="6418332"/>
            <a:ext cx="295316" cy="314369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6886" y="6417666"/>
            <a:ext cx="295316" cy="314369"/>
          </a:xfrm>
          <a:prstGeom prst="rect">
            <a:avLst/>
          </a:prstGeom>
        </p:spPr>
      </p:pic>
      <p:sp>
        <p:nvSpPr>
          <p:cNvPr id="21" name="五角星形 20"/>
          <p:cNvSpPr/>
          <p:nvPr/>
        </p:nvSpPr>
        <p:spPr>
          <a:xfrm>
            <a:off x="231321" y="6463582"/>
            <a:ext cx="207390" cy="199182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748" y="1625809"/>
            <a:ext cx="4015940" cy="5227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12"/>
          <a:srcRect t="18642" b="7732"/>
          <a:stretch/>
        </p:blipFill>
        <p:spPr>
          <a:xfrm>
            <a:off x="1424774" y="2210817"/>
            <a:ext cx="7059010" cy="2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3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Key delegation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sz="800" dirty="0"/>
          </a:p>
          <a:p>
            <a:pPr lvl="1"/>
            <a:r>
              <a:rPr lang="zh-TW" altLang="en-US" dirty="0"/>
              <a:t>                       </a:t>
            </a:r>
            <a:r>
              <a:rPr lang="en-US" altLang="zh-TW" dirty="0"/>
              <a:t>,</a:t>
            </a:r>
          </a:p>
          <a:p>
            <a:pPr marL="457200" lvl="1" indent="0">
              <a:buNone/>
            </a:pPr>
            <a:r>
              <a:rPr lang="zh-TW" altLang="en-US" dirty="0"/>
              <a:t> </a:t>
            </a:r>
            <a:r>
              <a:rPr lang="en-US" altLang="zh-TW" dirty="0"/>
              <a:t>                      </a:t>
            </a:r>
            <a:r>
              <a:rPr lang="zh-TW" altLang="en-US" dirty="0"/>
              <a:t>                        </a:t>
            </a:r>
            <a:endParaRPr lang="en-US" altLang="zh-TW" dirty="0"/>
          </a:p>
          <a:p>
            <a:pPr lvl="1"/>
            <a:r>
              <a:rPr lang="en-US" altLang="zh-TW" dirty="0"/>
              <a:t>else</a:t>
            </a:r>
            <a:r>
              <a:rPr lang="zh-TW" altLang="en-US" dirty="0"/>
              <a:t>  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3841200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18" y="3014511"/>
            <a:ext cx="3012427" cy="3127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05" y="2258583"/>
            <a:ext cx="445833" cy="2622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811" y="2235199"/>
            <a:ext cx="3818991" cy="29506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731" y="3676775"/>
            <a:ext cx="684427" cy="21293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371" y="3610955"/>
            <a:ext cx="749065" cy="33382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5866" y="3669481"/>
            <a:ext cx="2146936" cy="26436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4214" y="4413740"/>
            <a:ext cx="5701978" cy="27220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8663" y="5016874"/>
            <a:ext cx="2589286" cy="3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4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6" y="846745"/>
            <a:ext cx="9388371" cy="5554056"/>
          </a:xfrm>
        </p:spPr>
      </p:pic>
    </p:spTree>
    <p:extLst>
      <p:ext uri="{BB962C8B-B14F-4D97-AF65-F5344CB8AC3E}">
        <p14:creationId xmlns:p14="http://schemas.microsoft.com/office/powerpoint/2010/main" val="19848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Encryption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 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 </a:t>
            </a:r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b="1" dirty="0"/>
              <a:t>Output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r>
              <a:rPr lang="zh-TW" altLang="en-US" dirty="0"/>
              <a:t>  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90" y="3829601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36" y="2170016"/>
            <a:ext cx="1883659" cy="3537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420" y="2991006"/>
            <a:ext cx="1516023" cy="316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420" y="3752630"/>
            <a:ext cx="3985689" cy="323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646" y="5217982"/>
            <a:ext cx="8403004" cy="3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Decryption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/>
              <a:t> </a:t>
            </a:r>
          </a:p>
          <a:p>
            <a:r>
              <a:rPr lang="en-US" altLang="zh-TW" b="1" dirty="0"/>
              <a:t>Output</a:t>
            </a:r>
          </a:p>
          <a:p>
            <a:pPr marL="457200" lvl="1" indent="0">
              <a:buNone/>
            </a:pPr>
            <a:endParaRPr lang="zh-TW" altLang="en-US" b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3841200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62" y="2216561"/>
            <a:ext cx="2832053" cy="3204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810" y="3190029"/>
            <a:ext cx="2324905" cy="266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779" y="2649884"/>
            <a:ext cx="4585648" cy="4041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415" y="3230848"/>
            <a:ext cx="1018777" cy="2255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192" y="3213736"/>
            <a:ext cx="2414570" cy="24004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383" y="4127970"/>
            <a:ext cx="1413791" cy="30982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9"/>
          <a:srcRect l="1" r="551"/>
          <a:stretch/>
        </p:blipFill>
        <p:spPr>
          <a:xfrm>
            <a:off x="1502383" y="3632328"/>
            <a:ext cx="4031152" cy="37439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167" y="5627661"/>
            <a:ext cx="4257017" cy="5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4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Decryption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  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3841200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1" y="2188870"/>
            <a:ext cx="2206085" cy="3653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173" y="2662089"/>
            <a:ext cx="4148172" cy="3498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600" y="3185727"/>
            <a:ext cx="1907949" cy="253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153" y="3707316"/>
            <a:ext cx="740985" cy="1870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068" y="4739971"/>
            <a:ext cx="4177211" cy="11708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138" y="3621075"/>
            <a:ext cx="1634833" cy="37726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173" y="4140929"/>
            <a:ext cx="3839111" cy="35247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61" y="4681206"/>
            <a:ext cx="1044002" cy="26305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8011" y="5971613"/>
            <a:ext cx="5208546" cy="50309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382" y="1620982"/>
            <a:ext cx="1988961" cy="18182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4773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access control policy &amp; attribute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26" name="Picture 2" descr="北大學術| 基於屬性的加密概述- IT閱讀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87" y="1950157"/>
            <a:ext cx="671919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687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3766387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23" y="473850"/>
            <a:ext cx="8213577" cy="273245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0" y="3766387"/>
            <a:ext cx="2788237" cy="25489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10505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Decryption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zh-TW" dirty="0"/>
              <a:t>  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Decrypts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3841200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3" y="2170016"/>
            <a:ext cx="2487268" cy="3274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167" y="2738616"/>
            <a:ext cx="1394426" cy="2758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167" y="3399885"/>
            <a:ext cx="2787612" cy="2514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779" y="3352377"/>
            <a:ext cx="390706" cy="346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380" y="4522333"/>
            <a:ext cx="2210108" cy="7430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1679950"/>
            <a:ext cx="1982544" cy="1812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3004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5" y="825968"/>
            <a:ext cx="9944824" cy="5438134"/>
          </a:xfrm>
        </p:spPr>
      </p:pic>
    </p:spTree>
    <p:extLst>
      <p:ext uri="{BB962C8B-B14F-4D97-AF65-F5344CB8AC3E}">
        <p14:creationId xmlns:p14="http://schemas.microsoft.com/office/powerpoint/2010/main" val="242518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revocation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r>
              <a:rPr lang="zh-TW" altLang="en-US" dirty="0"/>
              <a:t> </a:t>
            </a:r>
            <a:endParaRPr lang="en-US" altLang="zh-TW" dirty="0"/>
          </a:p>
          <a:p>
            <a:pPr marL="457200" lvl="1" indent="0">
              <a:lnSpc>
                <a:spcPct val="200000"/>
              </a:lnSpc>
              <a:buNone/>
            </a:pPr>
            <a:r>
              <a:rPr lang="zh-TW" altLang="en-US" dirty="0"/>
              <a:t> 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3841200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24" y="2406532"/>
            <a:ext cx="2500057" cy="3195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76" y="3010804"/>
            <a:ext cx="1619476" cy="3334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76" y="3668230"/>
            <a:ext cx="1713329" cy="2870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741" y="4214470"/>
            <a:ext cx="1651266" cy="40004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576" y="4286368"/>
            <a:ext cx="404165" cy="2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00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revocation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compute </a:t>
            </a:r>
            <a:r>
              <a:rPr lang="zh-TW" altLang="en-US" dirty="0"/>
              <a:t> 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0" y="3841200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72" y="2235151"/>
            <a:ext cx="3581900" cy="2762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881" y="2676848"/>
            <a:ext cx="1522952" cy="3157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881" y="3183876"/>
            <a:ext cx="1827300" cy="2836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194" y="4165622"/>
            <a:ext cx="1914792" cy="2381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010" y="5311909"/>
            <a:ext cx="2772162" cy="4286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194" y="3645366"/>
            <a:ext cx="182905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85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revocation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compute </a:t>
            </a:r>
            <a:r>
              <a:rPr lang="zh-TW" altLang="en-US" dirty="0"/>
              <a:t>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31" y="2193841"/>
            <a:ext cx="2286319" cy="2857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35" y="3619281"/>
            <a:ext cx="4287947" cy="3481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82" y="3645706"/>
            <a:ext cx="3940233" cy="2690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881" y="2676848"/>
            <a:ext cx="1522952" cy="3157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881" y="3167799"/>
            <a:ext cx="1829055" cy="2762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674" y="4917432"/>
            <a:ext cx="6610434" cy="4824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76" y="4245517"/>
            <a:ext cx="2616339" cy="239183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39866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5072" y="129513"/>
            <a:ext cx="8596668" cy="1320800"/>
          </a:xfrm>
        </p:spPr>
        <p:txBody>
          <a:bodyPr/>
          <a:lstStyle/>
          <a:p>
            <a:r>
              <a:rPr lang="en-US" altLang="zh-TW" dirty="0"/>
              <a:t>Performance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1023"/>
          <a:stretch/>
        </p:blipFill>
        <p:spPr>
          <a:xfrm>
            <a:off x="292735" y="717111"/>
            <a:ext cx="4254327" cy="31913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994"/>
          <a:stretch/>
        </p:blipFill>
        <p:spPr>
          <a:xfrm>
            <a:off x="4827682" y="726792"/>
            <a:ext cx="3842493" cy="31719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879" y="3762064"/>
            <a:ext cx="4110381" cy="30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0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Performance analysis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11"/>
          <a:stretch/>
        </p:blipFill>
        <p:spPr>
          <a:xfrm>
            <a:off x="213168" y="1617134"/>
            <a:ext cx="9525000" cy="346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16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Their scheme offers a high level of flexibility and scalability in key delegation and user revocation mechanisms. </a:t>
            </a:r>
          </a:p>
          <a:p>
            <a:r>
              <a:rPr lang="en-US" altLang="zh-TW" dirty="0"/>
              <a:t>Efficient and offers lightweight computing in the decryption phase.</a:t>
            </a:r>
          </a:p>
          <a:p>
            <a:r>
              <a:rPr lang="en-US" altLang="zh-TW" dirty="0"/>
              <a:t> Semantically secure in the standard model based on the hardness assumption of the DBDH problem.</a:t>
            </a:r>
          </a:p>
          <a:p>
            <a:r>
              <a:rPr lang="en-US" altLang="zh-TW" dirty="0"/>
              <a:t>Achieves fine-grained data access control over the outsourced </a:t>
            </a:r>
            <a:r>
              <a:rPr lang="en-US" altLang="zh-TW" dirty="0" err="1"/>
              <a:t>ciphertexts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Resistant against the collusion attack of unauthorized data users.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845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r="5035" b="19237"/>
          <a:stretch/>
        </p:blipFill>
        <p:spPr>
          <a:xfrm>
            <a:off x="348792" y="416906"/>
            <a:ext cx="9096866" cy="5589553"/>
          </a:xfrm>
        </p:spPr>
      </p:pic>
    </p:spTree>
    <p:extLst>
      <p:ext uri="{BB962C8B-B14F-4D97-AF65-F5344CB8AC3E}">
        <p14:creationId xmlns:p14="http://schemas.microsoft.com/office/powerpoint/2010/main" val="66954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key-policy ABE</a:t>
            </a:r>
            <a:r>
              <a:rPr lang="zh-TW" altLang="en-US" dirty="0"/>
              <a:t> </a:t>
            </a:r>
            <a:r>
              <a:rPr lang="en-US" altLang="zh-TW" dirty="0"/>
              <a:t>(KP-ABE)&amp; </a:t>
            </a:r>
            <a:br>
              <a:rPr lang="en-US" altLang="zh-TW" dirty="0"/>
            </a:br>
            <a:r>
              <a:rPr lang="en-US" altLang="zh-TW" dirty="0" err="1"/>
              <a:t>ciphertext</a:t>
            </a:r>
            <a:r>
              <a:rPr lang="en-US" altLang="zh-TW" dirty="0"/>
              <a:t>-policy ABE(CP-ABE)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KP-ABE :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TW" dirty="0"/>
              <a:t>secret-keys of a user is associated with an access control policy defined by the central authority, and </a:t>
            </a:r>
            <a:r>
              <a:rPr lang="en-US" altLang="zh-TW" dirty="0" err="1"/>
              <a:t>ciphertexts</a:t>
            </a:r>
            <a:r>
              <a:rPr lang="en-US" altLang="zh-TW" dirty="0"/>
              <a:t> are labeled with a set of descriptive attributes.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altLang="zh-TW" dirty="0"/>
          </a:p>
          <a:p>
            <a:r>
              <a:rPr lang="en-US" altLang="zh-TW" dirty="0"/>
              <a:t>CP-ABE :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TW" dirty="0"/>
              <a:t>access control policies are defined by data owners and embedded in </a:t>
            </a:r>
            <a:r>
              <a:rPr lang="en-US" altLang="zh-TW" dirty="0" err="1"/>
              <a:t>ciphertexts</a:t>
            </a:r>
            <a:r>
              <a:rPr lang="en-US" altLang="zh-TW" dirty="0"/>
              <a:t>, and secret-keys of data users are associated with their attributes.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altLang="zh-TW" dirty="0"/>
          </a:p>
          <a:p>
            <a:pPr marL="457200" lvl="1" indent="0">
              <a:lnSpc>
                <a:spcPct val="200000"/>
              </a:lnSpc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3220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Decryption only by DU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698" y="3949266"/>
            <a:ext cx="1982544" cy="25489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13" y="2220537"/>
            <a:ext cx="8740111" cy="3065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87" y="2557925"/>
            <a:ext cx="4929997" cy="3353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87" y="2924154"/>
            <a:ext cx="7867691" cy="39338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62" y="1712422"/>
            <a:ext cx="1983880" cy="18136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3856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1"/>
          <a:stretch/>
        </p:blipFill>
        <p:spPr>
          <a:xfrm>
            <a:off x="0" y="0"/>
            <a:ext cx="12348574" cy="6858000"/>
          </a:xfrm>
        </p:spPr>
      </p:pic>
    </p:spTree>
    <p:extLst>
      <p:ext uri="{BB962C8B-B14F-4D97-AF65-F5344CB8AC3E}">
        <p14:creationId xmlns:p14="http://schemas.microsoft.com/office/powerpoint/2010/main" val="2046950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r="15172" b="23572"/>
          <a:stretch/>
        </p:blipFill>
        <p:spPr>
          <a:xfrm>
            <a:off x="339365" y="291259"/>
            <a:ext cx="9093305" cy="5810695"/>
          </a:xfrm>
        </p:spPr>
      </p:pic>
    </p:spTree>
    <p:extLst>
      <p:ext uri="{BB962C8B-B14F-4D97-AF65-F5344CB8AC3E}">
        <p14:creationId xmlns:p14="http://schemas.microsoft.com/office/powerpoint/2010/main" val="3475895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3"/>
          <a:stretch/>
        </p:blipFill>
        <p:spPr>
          <a:xfrm>
            <a:off x="-141402" y="-480767"/>
            <a:ext cx="15310618" cy="89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1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KP-ABE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076" y="1412442"/>
            <a:ext cx="5639878" cy="38814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09762" y="5685825"/>
            <a:ext cx="8464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 data user can decrypt a </a:t>
            </a:r>
            <a:r>
              <a:rPr lang="en-US" altLang="zh-TW" dirty="0" err="1"/>
              <a:t>ciphertext</a:t>
            </a:r>
            <a:r>
              <a:rPr lang="en-US" altLang="zh-TW" dirty="0"/>
              <a:t> only if its access control policy is satisfied </a:t>
            </a:r>
          </a:p>
          <a:p>
            <a:r>
              <a:rPr lang="en-US" altLang="zh-TW" dirty="0"/>
              <a:t>by attributes of the </a:t>
            </a:r>
            <a:r>
              <a:rPr lang="en-US" altLang="zh-TW" dirty="0" err="1"/>
              <a:t>ciphertext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044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CP-ABE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85679" y="5665490"/>
            <a:ext cx="9269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 data user can decrypt a </a:t>
            </a:r>
            <a:r>
              <a:rPr lang="en-US" altLang="zh-TW" dirty="0" err="1"/>
              <a:t>ciphertext</a:t>
            </a:r>
            <a:r>
              <a:rPr lang="en-US" altLang="zh-TW" dirty="0"/>
              <a:t> only if the user’s attribute set satisfies the access </a:t>
            </a:r>
          </a:p>
          <a:p>
            <a:r>
              <a:rPr lang="en-US" altLang="zh-TW" dirty="0"/>
              <a:t>control policy associated with the </a:t>
            </a:r>
            <a:r>
              <a:rPr lang="en-US" altLang="zh-TW" dirty="0" err="1"/>
              <a:t>ciphertext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603" y="1603635"/>
            <a:ext cx="539995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Disadvantage of CP-ABE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dirty="0"/>
              <a:t>In a CP-ABE scheme, each user is specified by a set of descriptive attributes, and for each of the attributes, the user has to request the corresponding secret-key from a key generator authority.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 So, traditional ABE systems with a single key generator authority seem not to be appropriate for large scale networks, and practical mechanisms for secret-key delegation and user revocation are required.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1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 ABE (HABE)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dirty="0"/>
              <a:t>In a HABE system, there are several key generator servers that each of them are responsible for handling key delegation and user revocation associated with a specified set of attributes. </a:t>
            </a:r>
          </a:p>
        </p:txBody>
      </p:sp>
    </p:spTree>
    <p:extLst>
      <p:ext uri="{BB962C8B-B14F-4D97-AF65-F5344CB8AC3E}">
        <p14:creationId xmlns:p14="http://schemas.microsoft.com/office/powerpoint/2010/main" val="205014315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2522</TotalTime>
  <Words>1453</Words>
  <Application>Microsoft Office PowerPoint</Application>
  <PresentationFormat>寬螢幕</PresentationFormat>
  <Paragraphs>254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9" baseType="lpstr">
      <vt:lpstr>微軟正黑體</vt:lpstr>
      <vt:lpstr>Arial</vt:lpstr>
      <vt:lpstr>Trebuchet MS</vt:lpstr>
      <vt:lpstr>Wingdings</vt:lpstr>
      <vt:lpstr>Wingdings 3</vt:lpstr>
      <vt:lpstr>多面向</vt:lpstr>
      <vt:lpstr>A fully distributed hierarchical attribute-based encryption scheme</vt:lpstr>
      <vt:lpstr>abstract</vt:lpstr>
      <vt:lpstr>Attribute-Based Encryption(ABE)</vt:lpstr>
      <vt:lpstr>access control policy &amp; attribute  </vt:lpstr>
      <vt:lpstr>key-policy ABE (KP-ABE)&amp;  ciphertext-policy ABE(CP-ABE)</vt:lpstr>
      <vt:lpstr>KP-ABE</vt:lpstr>
      <vt:lpstr>CP-ABE</vt:lpstr>
      <vt:lpstr>Disadvantage of CP-ABE</vt:lpstr>
      <vt:lpstr>Hierarchical ABE (HABE) system</vt:lpstr>
      <vt:lpstr>Categorie1:</vt:lpstr>
      <vt:lpstr>Categorie2:</vt:lpstr>
      <vt:lpstr>Problems</vt:lpstr>
      <vt:lpstr>Problems</vt:lpstr>
      <vt:lpstr>Fully distributed key delegation and user revocation mechanisms</vt:lpstr>
      <vt:lpstr>Fully distributed key delegation and user revocation mechanisms</vt:lpstr>
      <vt:lpstr>fully distributed revocable CP-HABE (FDR-CP-HABE) system</vt:lpstr>
      <vt:lpstr>Revocable CP-HABE systems</vt:lpstr>
      <vt:lpstr>PowerPoint 簡報</vt:lpstr>
      <vt:lpstr>CP-HABE system consists of the following five phases</vt:lpstr>
      <vt:lpstr>Access tree </vt:lpstr>
      <vt:lpstr>Access tree </vt:lpstr>
      <vt:lpstr>Access tree </vt:lpstr>
      <vt:lpstr>Share</vt:lpstr>
      <vt:lpstr>Combine</vt:lpstr>
      <vt:lpstr>Combine</vt:lpstr>
      <vt:lpstr>PowerPoint 簡報</vt:lpstr>
      <vt:lpstr>Definition of FDR-CP-HABE system</vt:lpstr>
      <vt:lpstr>Definition of FDR-CP-HABE system</vt:lpstr>
      <vt:lpstr>Definition of FDR-CP-HABE system</vt:lpstr>
      <vt:lpstr>Definition of FDR-CP-HABE system</vt:lpstr>
      <vt:lpstr>Definition of FDR-CP-HABE system</vt:lpstr>
      <vt:lpstr>PowerPoint 簡報</vt:lpstr>
      <vt:lpstr>System setup</vt:lpstr>
      <vt:lpstr>System setup</vt:lpstr>
      <vt:lpstr>Key delegation</vt:lpstr>
      <vt:lpstr>PowerPoint 簡報</vt:lpstr>
      <vt:lpstr>Encryption</vt:lpstr>
      <vt:lpstr>Decryption</vt:lpstr>
      <vt:lpstr>Decryption</vt:lpstr>
      <vt:lpstr>PowerPoint 簡報</vt:lpstr>
      <vt:lpstr>Decryption</vt:lpstr>
      <vt:lpstr>PowerPoint 簡報</vt:lpstr>
      <vt:lpstr>User revocation</vt:lpstr>
      <vt:lpstr>User revocation</vt:lpstr>
      <vt:lpstr>User revocation</vt:lpstr>
      <vt:lpstr>Performance analysis</vt:lpstr>
      <vt:lpstr>Performance analysis</vt:lpstr>
      <vt:lpstr>Conclusion</vt:lpstr>
      <vt:lpstr>PowerPoint 簡報</vt:lpstr>
      <vt:lpstr>Decryption only by DU 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fully distributed hierarchical attribute-based encryption scheme</dc:title>
  <dc:creator>Nymph Megami</dc:creator>
  <cp:lastModifiedBy>Nymph Megami</cp:lastModifiedBy>
  <cp:revision>408</cp:revision>
  <dcterms:created xsi:type="dcterms:W3CDTF">2021-08-16T06:45:33Z</dcterms:created>
  <dcterms:modified xsi:type="dcterms:W3CDTF">2021-10-24T13:13:57Z</dcterms:modified>
</cp:coreProperties>
</file>